
<file path=[Content_Types].xml><?xml version="1.0" encoding="utf-8"?>
<Types xmlns="http://schemas.openxmlformats.org/package/2006/content-types">
  <Default Extension="png" ContentType="image/png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Default Extension="jpeg" ContentType="image/jpeg"/>
  <Default Extension="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jpg" ContentType="image/jpe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sldIdLst>
    <p:sldId id="271" r:id="rId2"/>
    <p:sldId id="272" r:id="rId3"/>
    <p:sldId id="273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74" r:id="rId13"/>
    <p:sldId id="265" r:id="rId14"/>
    <p:sldId id="266" r:id="rId15"/>
    <p:sldId id="267" r:id="rId16"/>
    <p:sldId id="268" r:id="rId17"/>
    <p:sldId id="269" r:id="rId18"/>
    <p:sldId id="27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A1881E79-92E2-48F5-9C44-E411F7433846}" type="datetimeFigureOut">
              <a:rPr lang="ru-RU" smtClean="0"/>
              <a:t>08.01.2015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75BE9C3E-A403-40DF-B40C-957DF59815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81E79-92E2-48F5-9C44-E411F7433846}" type="datetimeFigureOut">
              <a:rPr lang="ru-RU" smtClean="0"/>
              <a:t>08.01.2015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E9C3E-A403-40DF-B40C-957DF59815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81E79-92E2-48F5-9C44-E411F7433846}" type="datetimeFigureOut">
              <a:rPr lang="ru-RU" smtClean="0"/>
              <a:t>08.01.2015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E9C3E-A403-40DF-B40C-957DF59815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81E79-92E2-48F5-9C44-E411F7433846}" type="datetimeFigureOut">
              <a:rPr lang="ru-RU" smtClean="0"/>
              <a:t>08.01.2015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E9C3E-A403-40DF-B40C-957DF59815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81E79-92E2-48F5-9C44-E411F7433846}" type="datetimeFigureOut">
              <a:rPr lang="ru-RU" smtClean="0"/>
              <a:t>08.01.2015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E9C3E-A403-40DF-B40C-957DF59815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81E79-92E2-48F5-9C44-E411F7433846}" type="datetimeFigureOut">
              <a:rPr lang="ru-RU" smtClean="0"/>
              <a:t>08.01.2015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E9C3E-A403-40DF-B40C-957DF598152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81E79-92E2-48F5-9C44-E411F7433846}" type="datetimeFigureOut">
              <a:rPr lang="ru-RU" smtClean="0"/>
              <a:t>08.01.2015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E9C3E-A403-40DF-B40C-957DF598152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81E79-92E2-48F5-9C44-E411F7433846}" type="datetimeFigureOut">
              <a:rPr lang="ru-RU" smtClean="0"/>
              <a:t>08.01.2015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E9C3E-A403-40DF-B40C-957DF59815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81E79-92E2-48F5-9C44-E411F7433846}" type="datetimeFigureOut">
              <a:rPr lang="ru-RU" smtClean="0"/>
              <a:t>08.01.2015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E9C3E-A403-40DF-B40C-957DF59815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A1881E79-92E2-48F5-9C44-E411F7433846}" type="datetimeFigureOut">
              <a:rPr lang="ru-RU" smtClean="0"/>
              <a:t>08.01.2015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75BE9C3E-A403-40DF-B40C-957DF59815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A1881E79-92E2-48F5-9C44-E411F7433846}" type="datetimeFigureOut">
              <a:rPr lang="ru-RU" smtClean="0"/>
              <a:t>08.01.2015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75BE9C3E-A403-40DF-B40C-957DF59815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A1881E79-92E2-48F5-9C44-E411F7433846}" type="datetimeFigureOut">
              <a:rPr lang="ru-RU" smtClean="0"/>
              <a:t>08.01.2015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75BE9C3E-A403-40DF-B40C-957DF598152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ransition spd="slow">
    <p:randomBar dir="vert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2132856"/>
            <a:ext cx="6480719" cy="2304255"/>
          </a:xfrm>
        </p:spPr>
        <p:txBody>
          <a:bodyPr>
            <a:normAutofit/>
          </a:bodyPr>
          <a:lstStyle/>
          <a:p>
            <a:r>
              <a:rPr lang="ru-RU" sz="6600" i="1" dirty="0" smtClean="0">
                <a:solidFill>
                  <a:schemeClr val="tx2">
                    <a:lumMod val="75000"/>
                  </a:schemeClr>
                </a:solidFill>
              </a:rPr>
              <a:t>Эмпирическая психология</a:t>
            </a:r>
            <a:endParaRPr lang="ru-RU" sz="6600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497116"/>
      </p:ext>
    </p:extLst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340768"/>
            <a:ext cx="6995120" cy="4176464"/>
          </a:xfrm>
        </p:spPr>
        <p:txBody>
          <a:bodyPr/>
          <a:lstStyle/>
          <a:p>
            <a:pPr algn="ctr"/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В </a:t>
            </a:r>
            <a:r>
              <a:rPr lang="ru-RU" dirty="0"/>
              <a:t>1904 году вторую часть того же сочинения защитил при историко-филологическом факультете Киевского университета, с присуждением степени доктора философии. </a:t>
            </a: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За </a:t>
            </a:r>
            <a:r>
              <a:rPr lang="ru-RU" dirty="0"/>
              <a:t>подготовленный «Учебник психологии» был удостоен </a:t>
            </a:r>
            <a:r>
              <a:rPr lang="ru-RU" dirty="0" err="1"/>
              <a:t>Макариевской</a:t>
            </a:r>
            <a:r>
              <a:rPr lang="ru-RU" dirty="0"/>
              <a:t> премии</a:t>
            </a:r>
          </a:p>
        </p:txBody>
      </p:sp>
    </p:spTree>
    <p:extLst>
      <p:ext uri="{BB962C8B-B14F-4D97-AF65-F5344CB8AC3E}">
        <p14:creationId xmlns:p14="http://schemas.microsoft.com/office/powerpoint/2010/main" val="2795102280"/>
      </p:ext>
    </p:extLst>
  </p:cSld>
  <p:clrMapOvr>
    <a:masterClrMapping/>
  </p:clrMapOvr>
  <p:transition spd="slow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2. </a:t>
            </a:r>
            <a:r>
              <a:rPr lang="ru-RU" smtClean="0"/>
              <a:t>Философские </a:t>
            </a:r>
            <a:r>
              <a:rPr lang="ru-RU" dirty="0" smtClean="0"/>
              <a:t>взгляды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ru-RU" dirty="0" smtClean="0"/>
              <a:t>В </a:t>
            </a:r>
            <a:r>
              <a:rPr lang="ru-RU" dirty="0"/>
              <a:t>20-е </a:t>
            </a:r>
            <a:r>
              <a:rPr lang="ru-RU" dirty="0" err="1"/>
              <a:t>гг</a:t>
            </a:r>
            <a:r>
              <a:rPr lang="ru-RU" dirty="0"/>
              <a:t> XX века в ходе дискуссии о предмете социальной психологии 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предложил разделить психологическую науку </a:t>
            </a:r>
            <a:r>
              <a:rPr lang="ru-RU" i="1" dirty="0">
                <a:solidFill>
                  <a:schemeClr val="accent3">
                    <a:lumMod val="75000"/>
                  </a:schemeClr>
                </a:solidFill>
              </a:rPr>
              <a:t>на социальную психологию и собственно психологию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21821416"/>
      </p:ext>
    </p:extLst>
  </p:cSld>
  <p:clrMapOvr>
    <a:masterClrMapping/>
  </p:clrMapOvr>
  <p:transition spd="slow"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692696"/>
            <a:ext cx="7416824" cy="54040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/>
              <a:t>Взгляды Челпанова вытекали из принятого им в соответствии с идеями психофизического параллелизма разделения явлений на два ряда - "мир психический" и "мир физический". Соответственно в познании мира психического, следуя господствующей в то время в психологии интроспективной парадигме, он отводил главное место методу самонаблюдения (так называемый "внутренний опыт"), познание же физического мира осуществляется согласно Челпанову, методом внешнего наблюдения (так называемый "внешний опыт").</a:t>
            </a:r>
          </a:p>
        </p:txBody>
      </p:sp>
    </p:spTree>
    <p:extLst>
      <p:ext uri="{BB962C8B-B14F-4D97-AF65-F5344CB8AC3E}">
        <p14:creationId xmlns:p14="http://schemas.microsoft.com/office/powerpoint/2010/main" val="4015459803"/>
      </p:ext>
    </p:extLst>
  </p:cSld>
  <p:clrMapOvr>
    <a:masterClrMapping/>
  </p:clrMapOvr>
  <p:transition spd="slow"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764704"/>
            <a:ext cx="7139136" cy="51917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/>
              <a:t>По существу это — теория нативизма, утверждающая, что пространство в психологическом отношении есть нечто непроизводное; представление о пространстве не может быть получено из того, что само по себе не обладает протяженностью, как это утверждают </a:t>
            </a:r>
            <a:r>
              <a:rPr lang="ru-RU" dirty="0" err="1"/>
              <a:t>генетисты</a:t>
            </a:r>
            <a:r>
              <a:rPr lang="ru-RU" dirty="0"/>
              <a:t>. Пространство есть такой же необходимый момент ощущений, как и интенсивность; интенсивность и протяженность составляют количественную сторону ощущения и одинаково неразрывно связаны с качественным содержанием ощущения, без которого они немыслимы.</a:t>
            </a:r>
          </a:p>
        </p:txBody>
      </p:sp>
    </p:spTree>
    <p:extLst>
      <p:ext uri="{BB962C8B-B14F-4D97-AF65-F5344CB8AC3E}">
        <p14:creationId xmlns:p14="http://schemas.microsoft.com/office/powerpoint/2010/main" val="4152836254"/>
      </p:ext>
    </p:extLst>
  </p:cSld>
  <p:clrMapOvr>
    <a:masterClrMapping/>
  </p:clrMapOvr>
  <p:transition spd="slow"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764704"/>
            <a:ext cx="7056784" cy="511256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dirty="0"/>
              <a:t>От </a:t>
            </a:r>
            <a:r>
              <a:rPr lang="ru-RU" dirty="0" err="1"/>
              <a:t>Штумфа</a:t>
            </a:r>
            <a:r>
              <a:rPr lang="ru-RU" dirty="0"/>
              <a:t> Челпанов отступает в том, что первый сближает качество ощущений с протяженностью, полагая, что различию мест в пространстве соответствует различие качеств; поэтому </a:t>
            </a:r>
            <a:r>
              <a:rPr lang="ru-RU" dirty="0" err="1"/>
              <a:t>Штумф</a:t>
            </a:r>
            <a:r>
              <a:rPr lang="ru-RU" dirty="0"/>
              <a:t> отрицает теорию Лотце о локальных знаках. Челпанов, наоборот, полагает, что теория локальных знаков может быть соединена с учением о </a:t>
            </a:r>
            <a:r>
              <a:rPr lang="ru-RU" dirty="0" smtClean="0"/>
              <a:t>не производности </a:t>
            </a:r>
            <a:r>
              <a:rPr lang="ru-RU" dirty="0"/>
              <a:t>восприятия протяженности и что хотя локальные знаки и не являются необходимой составной частью первоначального представления о пространстве, но в расширении и развитии этого представления им принадлежит важная роль.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ru-RU" dirty="0" smtClean="0"/>
              <a:t>Первая </a:t>
            </a:r>
            <a:r>
              <a:rPr lang="ru-RU" dirty="0"/>
              <a:t>половина работы Челпанова посвящена обстоятельному изложению теорий 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нативизма и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</a:rPr>
              <a:t>генетизма</a:t>
            </a:r>
            <a:r>
              <a:rPr lang="ru-RU" dirty="0"/>
              <a:t>, в лице главнейших представителей этих учений.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0259475"/>
      </p:ext>
    </p:extLst>
  </p:cSld>
  <p:clrMapOvr>
    <a:masterClrMapping/>
  </p:clrMapOvr>
  <p:transition spd="slow"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268760"/>
            <a:ext cx="7704856" cy="447170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/>
              <a:t>Философские </a:t>
            </a:r>
            <a:r>
              <a:rPr lang="ru-RU" dirty="0"/>
              <a:t>свои воззрения Челпанов высказал в книге: «О современных философских направлениях</a:t>
            </a:r>
            <a:r>
              <a:rPr lang="ru-RU" dirty="0" smtClean="0"/>
              <a:t>».</a:t>
            </a:r>
            <a:endParaRPr lang="en-US" dirty="0" smtClean="0"/>
          </a:p>
          <a:p>
            <a:pPr marL="0" indent="0" algn="ctr">
              <a:buNone/>
            </a:pPr>
            <a:r>
              <a:rPr lang="ru-RU" dirty="0" smtClean="0"/>
              <a:t> </a:t>
            </a:r>
            <a:r>
              <a:rPr lang="ru-RU" dirty="0"/>
              <a:t>Автор доказывает мысль, что ныне возможна только идеалистическая философия. </a:t>
            </a:r>
            <a:endParaRPr lang="en-US" dirty="0" smtClean="0"/>
          </a:p>
          <a:p>
            <a:pPr marL="0" indent="0" algn="ctr">
              <a:buNone/>
            </a:pPr>
            <a:r>
              <a:rPr lang="ru-RU" dirty="0" smtClean="0"/>
              <a:t>Философия </a:t>
            </a:r>
            <a:r>
              <a:rPr lang="ru-RU" dirty="0"/>
              <a:t>есть </a:t>
            </a:r>
            <a:r>
              <a:rPr lang="ru-RU" i="1" dirty="0"/>
              <a:t>метафизика</a:t>
            </a:r>
            <a:r>
              <a:rPr lang="ru-RU" dirty="0"/>
              <a:t>. Особого метода она не имеет. Предмет философии — «исследование природы вселенной»; философия есть система наук, но этого не следует понимать в духе позитивизма.</a:t>
            </a:r>
          </a:p>
        </p:txBody>
      </p:sp>
    </p:spTree>
    <p:extLst>
      <p:ext uri="{BB962C8B-B14F-4D97-AF65-F5344CB8AC3E}">
        <p14:creationId xmlns:p14="http://schemas.microsoft.com/office/powerpoint/2010/main" val="291644339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764704"/>
            <a:ext cx="6707088" cy="5479821"/>
          </a:xfrm>
        </p:spPr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ru-RU" dirty="0" smtClean="0"/>
              <a:t>Главный </a:t>
            </a:r>
            <a:r>
              <a:rPr lang="ru-RU" dirty="0"/>
              <a:t>недостаток позитивизма состоит в том, что у него нет теории познания; поэтому позитивизм должен был перейти в иную форму. Челпанов следит за различными формами философской мысли в XIX веке, а именно за агностицизмом, неокантианством, метафизикой, как она выразилась у Гартмана и у Вундта</a:t>
            </a:r>
          </a:p>
        </p:txBody>
      </p:sp>
    </p:spTree>
    <p:extLst>
      <p:ext uri="{BB962C8B-B14F-4D97-AF65-F5344CB8AC3E}">
        <p14:creationId xmlns:p14="http://schemas.microsoft.com/office/powerpoint/2010/main" val="395067887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/>
              <a:t>Таким образом, Челпанов объявляет себя последователем Вундта, и критика мировоззрения Вундта в то же время будет и критикой философии Челпанова.</a:t>
            </a:r>
          </a:p>
        </p:txBody>
      </p:sp>
    </p:spTree>
    <p:extLst>
      <p:ext uri="{BB962C8B-B14F-4D97-AF65-F5344CB8AC3E}">
        <p14:creationId xmlns:p14="http://schemas.microsoft.com/office/powerpoint/2010/main" val="512844142"/>
      </p:ext>
    </p:extLst>
  </p:cSld>
  <p:clrMapOvr>
    <a:masterClrMapping/>
  </p:clrMapOvr>
  <p:transition spd="slow">
    <p:randomBar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36912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внимание!!!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7684442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124744"/>
            <a:ext cx="6912768" cy="4608512"/>
          </a:xfrm>
        </p:spPr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 smtClean="0"/>
              <a:t>Особое </a:t>
            </a:r>
            <a:r>
              <a:rPr lang="ru-RU" dirty="0"/>
              <a:t>место занимает еще одно направление психологии, получившее название "эмпирическая психология". Оно было представлено в России такими известными учеными, как </a:t>
            </a:r>
            <a:r>
              <a:rPr lang="ru-RU" i="1" dirty="0">
                <a:solidFill>
                  <a:schemeClr val="accent2"/>
                </a:solidFill>
              </a:rPr>
              <a:t>А.П. Нечаев</a:t>
            </a:r>
            <a:r>
              <a:rPr lang="ru-RU" i="1" dirty="0" smtClean="0">
                <a:solidFill>
                  <a:schemeClr val="accent2"/>
                </a:solidFill>
              </a:rPr>
              <a:t>,</a:t>
            </a:r>
          </a:p>
          <a:p>
            <a:pPr marL="0" indent="0" algn="ctr">
              <a:buNone/>
            </a:pPr>
            <a:r>
              <a:rPr lang="ru-RU" i="1" dirty="0" smtClean="0"/>
              <a:t> </a:t>
            </a:r>
            <a:r>
              <a:rPr lang="ru-RU" i="1" dirty="0">
                <a:solidFill>
                  <a:schemeClr val="accent2"/>
                </a:solidFill>
              </a:rPr>
              <a:t>Г.И. Челпанов.</a:t>
            </a:r>
          </a:p>
        </p:txBody>
      </p:sp>
    </p:spTree>
    <p:extLst>
      <p:ext uri="{BB962C8B-B14F-4D97-AF65-F5344CB8AC3E}">
        <p14:creationId xmlns:p14="http://schemas.microsoft.com/office/powerpoint/2010/main" val="973973781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764704"/>
            <a:ext cx="7344816" cy="5400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/>
              <a:t>Для этого направления </a:t>
            </a:r>
            <a:r>
              <a:rPr lang="ru-RU" dirty="0" smtClean="0"/>
              <a:t>характерны:</a:t>
            </a:r>
          </a:p>
          <a:p>
            <a:r>
              <a:rPr lang="ru-RU" dirty="0" smtClean="0"/>
              <a:t>непоследовательность</a:t>
            </a:r>
            <a:r>
              <a:rPr lang="ru-RU" dirty="0"/>
              <a:t>, противоречивость методологической позиции; </a:t>
            </a:r>
          </a:p>
          <a:p>
            <a:r>
              <a:rPr lang="ru-RU" dirty="0" smtClean="0"/>
              <a:t> </a:t>
            </a:r>
            <a:r>
              <a:rPr lang="ru-RU" dirty="0"/>
              <a:t>ориентация не на отечественную традицию в области </a:t>
            </a:r>
            <a:r>
              <a:rPr lang="ru-RU" dirty="0" err="1"/>
              <a:t>человекознания</a:t>
            </a:r>
            <a:r>
              <a:rPr lang="ru-RU" dirty="0"/>
              <a:t>, а на современные ей европейские идеи, прежде всего учение В. Вундта. </a:t>
            </a: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Именно </a:t>
            </a:r>
            <a:r>
              <a:rPr lang="ru-RU" dirty="0"/>
              <a:t>этим определялась значительно меньшая по сравнению с выше рассмотренными оригинальность данного подхода. Его противоречивость особенно ярко проявлялась в отношении к эксперименту и оценке его места в психологии.</a:t>
            </a:r>
          </a:p>
        </p:txBody>
      </p:sp>
    </p:spTree>
    <p:extLst>
      <p:ext uri="{BB962C8B-B14F-4D97-AF65-F5344CB8AC3E}">
        <p14:creationId xmlns:p14="http://schemas.microsoft.com/office/powerpoint/2010/main" val="1055365079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99792" y="836712"/>
            <a:ext cx="3528392" cy="4401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1403648" y="5589240"/>
            <a:ext cx="6480720" cy="1080120"/>
          </a:xfrm>
          <a:prstGeom prst="rect">
            <a:avLst/>
          </a:prstGeom>
        </p:spPr>
        <p:txBody>
          <a:bodyPr>
            <a:normAutofit/>
          </a:bodyPr>
          <a:lstStyle>
            <a:lvl1pPr marL="292100" indent="-292100" algn="l" rtl="0" eaLnBrk="1" latinLnBrk="0" hangingPunct="1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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rtl="0" eaLnBrk="1" latinLnBrk="0" hangingPunct="1">
              <a:spcBef>
                <a:spcPts val="400"/>
              </a:spcBef>
              <a:buClr>
                <a:schemeClr val="accent2"/>
              </a:buClr>
              <a:buSzPct val="90000"/>
              <a:buFontTx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192024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>
              <a:buNone/>
            </a:pPr>
            <a:r>
              <a:rPr lang="ru-RU" sz="2800" i="1" dirty="0" smtClean="0"/>
              <a:t>28 апреля 1862г – 13 февраля 1936г</a:t>
            </a:r>
            <a:endParaRPr lang="ru-RU" sz="2800" i="1" dirty="0"/>
          </a:p>
        </p:txBody>
      </p:sp>
    </p:spTree>
    <p:extLst>
      <p:ext uri="{BB962C8B-B14F-4D97-AF65-F5344CB8AC3E}">
        <p14:creationId xmlns:p14="http://schemas.microsoft.com/office/powerpoint/2010/main" val="1845788716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1. Биография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Среднее образование получил в </a:t>
            </a:r>
            <a:r>
              <a:rPr lang="ru-RU" i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мариупольской гимназии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После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окончания гимназии, в 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1882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году поступил на историко-филологический факультет Новороссийского университета в Одессе, который окончил в 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1887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году с последующим прикомандированием к Московскому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университету.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248431"/>
      </p:ext>
    </p:extLst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980728"/>
            <a:ext cx="7499176" cy="4831749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В 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1890</a:t>
            </a:r>
            <a:r>
              <a:rPr lang="ru-RU" dirty="0"/>
              <a:t> году начал преподавание философии 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в </a:t>
            </a:r>
            <a:r>
              <a:rPr lang="ru-RU" i="1" dirty="0">
                <a:solidFill>
                  <a:schemeClr val="accent3">
                    <a:lumMod val="75000"/>
                  </a:schemeClr>
                </a:solidFill>
              </a:rPr>
              <a:t>Московском университете </a:t>
            </a:r>
            <a:r>
              <a:rPr lang="ru-RU" dirty="0"/>
              <a:t>в качестве приват-доцента. 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 smtClean="0"/>
              <a:t>В 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1892 </a:t>
            </a:r>
            <a:r>
              <a:rPr lang="ru-RU" dirty="0"/>
              <a:t>году перешёл </a:t>
            </a:r>
            <a:r>
              <a:rPr lang="ru-RU" dirty="0" smtClean="0"/>
              <a:t>в </a:t>
            </a:r>
            <a:r>
              <a:rPr lang="ru-RU" i="1" dirty="0" smtClean="0">
                <a:solidFill>
                  <a:schemeClr val="accent3">
                    <a:lumMod val="75000"/>
                  </a:schemeClr>
                </a:solidFill>
              </a:rPr>
              <a:t>Киевский </a:t>
            </a:r>
            <a:r>
              <a:rPr lang="ru-RU" i="1" dirty="0">
                <a:solidFill>
                  <a:schemeClr val="accent3">
                    <a:lumMod val="75000"/>
                  </a:schemeClr>
                </a:solidFill>
              </a:rPr>
              <a:t>университет св. Владимира</a:t>
            </a:r>
            <a:r>
              <a:rPr lang="ru-RU" dirty="0"/>
              <a:t>, где состоял профессором философии.</a:t>
            </a:r>
          </a:p>
        </p:txBody>
      </p:sp>
    </p:spTree>
    <p:extLst>
      <p:ext uri="{BB962C8B-B14F-4D97-AF65-F5344CB8AC3E}">
        <p14:creationId xmlns:p14="http://schemas.microsoft.com/office/powerpoint/2010/main" val="2597026266"/>
      </p:ext>
    </p:extLst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620688"/>
            <a:ext cx="7571184" cy="5479821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Статьи по психологии и философии Челпанов помещал в журналах </a:t>
            </a:r>
            <a:r>
              <a:rPr lang="ru-RU" dirty="0" smtClean="0"/>
              <a:t>:</a:t>
            </a:r>
          </a:p>
          <a:p>
            <a:r>
              <a:rPr lang="ru-RU" i="1" dirty="0" smtClean="0"/>
              <a:t>«</a:t>
            </a:r>
            <a:r>
              <a:rPr lang="ru-RU" i="1" dirty="0"/>
              <a:t>Русская Мысль», </a:t>
            </a:r>
            <a:endParaRPr lang="ru-RU" i="1" dirty="0" smtClean="0"/>
          </a:p>
          <a:p>
            <a:r>
              <a:rPr lang="ru-RU" i="1" dirty="0" smtClean="0"/>
              <a:t>«</a:t>
            </a:r>
            <a:r>
              <a:rPr lang="ru-RU" i="1" dirty="0"/>
              <a:t>Вопросы философии и психологии», </a:t>
            </a:r>
            <a:endParaRPr lang="ru-RU" i="1" dirty="0" smtClean="0"/>
          </a:p>
          <a:p>
            <a:r>
              <a:rPr lang="ru-RU" i="1" dirty="0" smtClean="0"/>
              <a:t>«</a:t>
            </a:r>
            <a:r>
              <a:rPr lang="ru-RU" i="1" dirty="0"/>
              <a:t>Мир Божий» и </a:t>
            </a:r>
            <a:r>
              <a:rPr lang="ru-RU" i="1" dirty="0" smtClean="0"/>
              <a:t>в</a:t>
            </a:r>
          </a:p>
          <a:p>
            <a:r>
              <a:rPr lang="ru-RU" i="1" dirty="0" smtClean="0"/>
              <a:t> </a:t>
            </a:r>
            <a:r>
              <a:rPr lang="ru-RU" i="1" dirty="0"/>
              <a:t>«Киевских Университетских Известиях»; </a:t>
            </a:r>
            <a:endParaRPr lang="ru-RU" i="1" dirty="0" smtClean="0"/>
          </a:p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 smtClean="0"/>
              <a:t>В </a:t>
            </a:r>
            <a:r>
              <a:rPr lang="ru-RU" dirty="0"/>
              <a:t>последнем издании Челпанов помещал обзоры новейшей литературы по психологии, теории познания и трансцендентальной эстетике Канта.</a:t>
            </a:r>
          </a:p>
        </p:txBody>
      </p:sp>
    </p:spTree>
    <p:extLst>
      <p:ext uri="{BB962C8B-B14F-4D97-AF65-F5344CB8AC3E}">
        <p14:creationId xmlns:p14="http://schemas.microsoft.com/office/powerpoint/2010/main" val="1452029341"/>
      </p:ext>
    </p:extLst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548680"/>
            <a:ext cx="3600400" cy="5760640"/>
          </a:xfrm>
        </p:spPr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С </a:t>
            </a:r>
            <a:r>
              <a:rPr lang="ru-RU" dirty="0"/>
              <a:t>1897 года Челпанов руководил психологической семинарией при Киевском университете св. Владимира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548680"/>
            <a:ext cx="3674049" cy="5373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2465162"/>
      </p:ext>
    </p:extLst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268760"/>
            <a:ext cx="8219256" cy="4067045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В 1897 году защитил диссертацию </a:t>
            </a:r>
            <a:r>
              <a:rPr lang="ru-RU" i="1" dirty="0">
                <a:solidFill>
                  <a:schemeClr val="accent3">
                    <a:lumMod val="75000"/>
                  </a:schemeClr>
                </a:solidFill>
              </a:rPr>
              <a:t>Проблема восприятия пространства в связи с учением об априорности и врожденности, ч. </a:t>
            </a:r>
            <a:r>
              <a:rPr lang="ru-RU" i="1" dirty="0" smtClean="0">
                <a:solidFill>
                  <a:schemeClr val="accent3">
                    <a:lumMod val="75000"/>
                  </a:schemeClr>
                </a:solidFill>
              </a:rPr>
              <a:t>1</a:t>
            </a:r>
          </a:p>
          <a:p>
            <a:pPr marL="0" indent="0" algn="ctr">
              <a:buNone/>
            </a:pPr>
            <a:r>
              <a:rPr lang="ru-RU" i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dirty="0"/>
              <a:t>(оппонентами на защите выступали Н. Я. Грот и Л. М. Лопатин), </a:t>
            </a: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за </a:t>
            </a:r>
            <a:r>
              <a:rPr lang="ru-RU" dirty="0"/>
              <a:t>что историко-филологическим факультетом Московского университета был удостоен степени магистра философии. </a:t>
            </a:r>
          </a:p>
        </p:txBody>
      </p:sp>
    </p:spTree>
    <p:extLst>
      <p:ext uri="{BB962C8B-B14F-4D97-AF65-F5344CB8AC3E}">
        <p14:creationId xmlns:p14="http://schemas.microsoft.com/office/powerpoint/2010/main" val="2735062962"/>
      </p:ext>
    </p:extLst>
  </p:cSld>
  <p:clrMapOvr>
    <a:masterClrMapping/>
  </p:clrMapOvr>
  <p:transition spd="slow">
    <p:randomBar dir="vert"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BB6A232A06C4C843B3F96C4DEC1B1186" ma:contentTypeVersion="0" ma:contentTypeDescription="Создание документа." ma:contentTypeScope="" ma:versionID="b102913e76cf3ae6b673986418760d1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160B1B64-4CFA-4F82-B7F7-96A66A19BB05}"/>
</file>

<file path=customXml/itemProps2.xml><?xml version="1.0" encoding="utf-8"?>
<ds:datastoreItem xmlns:ds="http://schemas.openxmlformats.org/officeDocument/2006/customXml" ds:itemID="{CA4DB04D-537E-4FD5-ADEC-ABCC8B395C4D}"/>
</file>

<file path=customXml/itemProps3.xml><?xml version="1.0" encoding="utf-8"?>
<ds:datastoreItem xmlns:ds="http://schemas.openxmlformats.org/officeDocument/2006/customXml" ds:itemID="{91A342C6-8504-40A1-ABAC-F2F55E817D5C}"/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40</TotalTime>
  <Words>660</Words>
  <Application>Microsoft Office PowerPoint</Application>
  <PresentationFormat>Экран (4:3)</PresentationFormat>
  <Paragraphs>49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Кнопка</vt:lpstr>
      <vt:lpstr>Эмпирическая психология</vt:lpstr>
      <vt:lpstr>Презентация PowerPoint</vt:lpstr>
      <vt:lpstr>Презентация PowerPoint</vt:lpstr>
      <vt:lpstr>Презентация PowerPoint</vt:lpstr>
      <vt:lpstr>1. Биография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2. Философские взгляды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внимание!!!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Георгий Иванович Челпанов</dc:title>
  <dc:creator>XTreme.ws</dc:creator>
  <cp:lastModifiedBy>Лилия Пархоменко</cp:lastModifiedBy>
  <cp:revision>6</cp:revision>
  <dcterms:created xsi:type="dcterms:W3CDTF">2014-11-12T07:28:07Z</dcterms:created>
  <dcterms:modified xsi:type="dcterms:W3CDTF">2015-01-08T14:39:27Z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0x010100BB6A232A06C4C843B3F96C4DEC1B1186</vt:lpwstr>
  </property>
</Properties>
</file>